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8" r:id="rId6"/>
    <p:sldId id="257" r:id="rId7"/>
    <p:sldId id="259" r:id="rId8"/>
    <p:sldId id="260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D68F506-8890-4AD3-B994-1FE6A315D931}" v="1" dt="2025-09-15T08:36:06.2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72" y="3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F4F79-7C2C-A4CE-6017-57D9D92F52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64B3B7-FDAD-026A-CE2F-7E2F01C782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8F97F-93A2-D380-ED57-FD62DE8F8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8AE7F-52A6-4EA0-B48F-DD5F40744103}" type="datetimeFigureOut">
              <a:rPr lang="de-DE" smtClean="0"/>
              <a:t>16.09.2025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249252-F1AC-14A5-1DCF-C9ABA6946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BC4FF-4496-ACC9-CDF9-301B6CC9C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B2A4F-81F9-42CF-8667-9B6E60E49ED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67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2A67E-9ABF-5175-F60C-49E0CDA32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979B75-6C56-AB71-AA73-AF2D0D90DC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F21DD-C70D-E923-168B-DB9219E84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8AE7F-52A6-4EA0-B48F-DD5F40744103}" type="datetimeFigureOut">
              <a:rPr lang="de-DE" smtClean="0"/>
              <a:t>16.09.2025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6E396-E51A-F3BA-A30C-058FA9EF4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E57B76-0CE0-25F9-1DCD-245EBDBDB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B2A4F-81F9-42CF-8667-9B6E60E49ED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146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B98BEB-8357-745E-9791-F53E12DE7F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421029-D640-BF58-A3E5-C120568D74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107C09-77E2-9C8A-226F-A230BA34E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8AE7F-52A6-4EA0-B48F-DD5F40744103}" type="datetimeFigureOut">
              <a:rPr lang="de-DE" smtClean="0"/>
              <a:t>16.09.2025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65378-19E2-DAB2-9E68-C2BBCD139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A08DAF-E94B-39CB-B8F8-335ABD47C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B2A4F-81F9-42CF-8667-9B6E60E49ED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6948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6F50C-2571-940B-53D9-ED851F4A3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D0792-CAB6-B0F7-C46D-F2E3281F0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7B121C-280D-81E2-ABDC-2F3A0D130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8AE7F-52A6-4EA0-B48F-DD5F40744103}" type="datetimeFigureOut">
              <a:rPr lang="de-DE" smtClean="0"/>
              <a:t>16.09.2025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726097-DF94-ED88-AA77-E8E7DC255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6188A8-6552-155A-BA44-D404380EE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B2A4F-81F9-42CF-8667-9B6E60E49ED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1844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2F524-B4B4-FC37-ECB0-3C4D0FA0F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8E4694-EFF5-0C57-9DBA-D3FD9F82E6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AE3FD-03B0-1FD2-7BBF-3E3DCB4E5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8AE7F-52A6-4EA0-B48F-DD5F40744103}" type="datetimeFigureOut">
              <a:rPr lang="de-DE" smtClean="0"/>
              <a:t>16.09.2025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1ADD98-ED5E-25E7-DFDA-858A414B3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FCCF4A-C4F9-58A6-E588-0E656F8EE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B2A4F-81F9-42CF-8667-9B6E60E49ED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4725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0E9AC-E8C1-2860-7AFA-B01436AE2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66876-FEE1-758E-5CD3-15A08C3BB6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AF2B3C-E94F-6433-1539-D0D413D1E9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263C65-B0F9-CCF0-C1E4-B88337EE6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8AE7F-52A6-4EA0-B48F-DD5F40744103}" type="datetimeFigureOut">
              <a:rPr lang="de-DE" smtClean="0"/>
              <a:t>16.09.2025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779B6D-2160-F852-64DE-CA8F22109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E9FB61-DFB3-4F27-D987-D8E7D6115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B2A4F-81F9-42CF-8667-9B6E60E49ED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6212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BFC02-F73A-95C3-1D5F-3D590A78E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610D9-19E2-2103-CC67-A4B1023C8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BE8B35-165A-B0C3-8198-B21905732F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877C14-5AC6-5C2B-8B1F-4A19A007ED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4720B7-375C-9F0D-796C-5F46942D1E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62A44F-06C5-A929-5A8A-5691536AB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8AE7F-52A6-4EA0-B48F-DD5F40744103}" type="datetimeFigureOut">
              <a:rPr lang="de-DE" smtClean="0"/>
              <a:t>16.09.2025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AFCBCE-7B2D-B259-898F-A72F88CCA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4EC8D8-F07B-E4A6-6CD5-D8652C713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B2A4F-81F9-42CF-8667-9B6E60E49ED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4867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4F2BF-B69E-09F7-5E45-6407D8450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5E3C6D-6A4A-75C9-5B86-952567668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8AE7F-52A6-4EA0-B48F-DD5F40744103}" type="datetimeFigureOut">
              <a:rPr lang="de-DE" smtClean="0"/>
              <a:t>16.09.2025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E17068-2D59-FC7E-6548-05029DB46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256EA8-3F07-9764-A2B8-5C7151B8D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B2A4F-81F9-42CF-8667-9B6E60E49ED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0956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E5D120-F9EC-A015-986E-493D360D4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8AE7F-52A6-4EA0-B48F-DD5F40744103}" type="datetimeFigureOut">
              <a:rPr lang="de-DE" smtClean="0"/>
              <a:t>16.09.2025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A18577-41C5-8DC9-5778-2F824A674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FAC541-B265-AC99-BF7E-61BD85BBF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B2A4F-81F9-42CF-8667-9B6E60E49ED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9498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35E14-5459-092A-1F56-8DDD90CC4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C0CE6-5B34-1EEE-28F4-3051A56E5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125458-9049-2406-9ADE-3D56EA30A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D2131F-7001-718B-3DC0-AFD48B057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8AE7F-52A6-4EA0-B48F-DD5F40744103}" type="datetimeFigureOut">
              <a:rPr lang="de-DE" smtClean="0"/>
              <a:t>16.09.2025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42059F-DEBB-667A-AA61-0667C8A6C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4EBE0E-F143-228F-C138-98B9A1477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B2A4F-81F9-42CF-8667-9B6E60E49ED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9479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F39DD-7990-129B-0D5E-0F43792A5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8D1763-2A66-9EF3-DD0E-7DD1E222E1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05676D-C8F7-ECEF-8D9D-A0554F66A4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B05B63-3618-6CF5-BD7E-63145760F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8AE7F-52A6-4EA0-B48F-DD5F40744103}" type="datetimeFigureOut">
              <a:rPr lang="de-DE" smtClean="0"/>
              <a:t>16.09.2025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BE1B0E-4831-E65A-7808-ECFADC41A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6EC405-0F75-F602-04D0-5C30A6D5A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B2A4F-81F9-42CF-8667-9B6E60E49ED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5851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6AA19F-7888-CB73-80F4-2EE483847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C3981F-9D2D-34A9-1A10-9F7D10C97B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444DA-6020-B1B3-FFC8-A86B0B512B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A98AE7F-52A6-4EA0-B48F-DD5F40744103}" type="datetimeFigureOut">
              <a:rPr lang="de-DE" smtClean="0"/>
              <a:t>16.09.2025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C2D61F-7667-F870-D312-C93C829F5A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AD1F2-57FA-F3FC-689A-5102E3D837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9DB2A4F-81F9-42CF-8667-9B6E60E49ED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2615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white logo with a black background&#10;&#10;AI-generated content may be incorrect.">
            <a:extLst>
              <a:ext uri="{FF2B5EF4-FFF2-40B4-BE49-F238E27FC236}">
                <a16:creationId xmlns:a16="http://schemas.microsoft.com/office/drawing/2014/main" id="{837227D1-124F-CCBD-B5D0-AB02E6B3D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6466" y="-135467"/>
            <a:ext cx="6079067" cy="60790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F01EF3-FBA7-E525-ADBA-7993430EB5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PREVAIN</a:t>
            </a:r>
            <a:endParaRPr lang="de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10B192-82ED-90CB-30EA-41E8D22A07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8520" y="-1"/>
            <a:ext cx="2443480" cy="186000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914BADF-FD7F-FD4C-0D01-CDAFE35AE096}"/>
              </a:ext>
            </a:extLst>
          </p:cNvPr>
          <p:cNvSpPr/>
          <p:nvPr/>
        </p:nvSpPr>
        <p:spPr>
          <a:xfrm>
            <a:off x="0" y="5755105"/>
            <a:ext cx="12191999" cy="11028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Kenan Messer, Noah Wolff, Firas </a:t>
            </a:r>
            <a:r>
              <a:rPr lang="en-US">
                <a:ea typeface="+mn-lt"/>
                <a:cs typeface="+mn-lt"/>
              </a:rPr>
              <a:t>Kanaan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141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F1FF2A-82B8-7455-E80C-CE128CE3A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D16D7-5F5F-C640-A463-1056040F1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Mitglieder</a:t>
            </a:r>
            <a:endParaRPr lang="en-US"/>
          </a:p>
        </p:txBody>
      </p:sp>
      <p:pic>
        <p:nvPicPr>
          <p:cNvPr id="15" name="Content Placeholder 14" descr="A person in a suit&#10;&#10;AI-generated content may be incorrect.">
            <a:extLst>
              <a:ext uri="{FF2B5EF4-FFF2-40B4-BE49-F238E27FC236}">
                <a16:creationId xmlns:a16="http://schemas.microsoft.com/office/drawing/2014/main" id="{A1035B54-CA41-6839-EBDC-B0DE5FBADD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429" y="2029313"/>
            <a:ext cx="2675141" cy="4012712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E21A731-C699-EDA3-2241-B4CF5A457EDB}"/>
              </a:ext>
            </a:extLst>
          </p:cNvPr>
          <p:cNvSpPr txBox="1"/>
          <p:nvPr/>
        </p:nvSpPr>
        <p:spPr>
          <a:xfrm>
            <a:off x="4758428" y="6042026"/>
            <a:ext cx="2675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/>
              <a:t>Kenan Messer</a:t>
            </a:r>
            <a:endParaRPr 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E69407-210B-125C-EC83-C8710E7BAF44}"/>
              </a:ext>
            </a:extLst>
          </p:cNvPr>
          <p:cNvSpPr txBox="1"/>
          <p:nvPr/>
        </p:nvSpPr>
        <p:spPr>
          <a:xfrm>
            <a:off x="838199" y="6042026"/>
            <a:ext cx="2675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/>
              <a:t>Firas Kanaan</a:t>
            </a:r>
            <a:endParaRPr lang="de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C4AA9D-18A0-CCC8-9CB7-CD9C283DEBDE}"/>
              </a:ext>
            </a:extLst>
          </p:cNvPr>
          <p:cNvSpPr txBox="1"/>
          <p:nvPr/>
        </p:nvSpPr>
        <p:spPr>
          <a:xfrm>
            <a:off x="8678658" y="6042026"/>
            <a:ext cx="2675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/>
              <a:t>Noah Wolff</a:t>
            </a:r>
            <a:endParaRPr lang="de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336A27-5DDB-5DF5-C28F-977B8E5274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8520" y="-1"/>
            <a:ext cx="2443480" cy="1860002"/>
          </a:xfrm>
          <a:prstGeom prst="rect">
            <a:avLst/>
          </a:prstGeom>
        </p:spPr>
      </p:pic>
      <p:pic>
        <p:nvPicPr>
          <p:cNvPr id="17" name="Picture 16" descr="A person wearing glasses and smiling&#10;&#10;AI-generated content may be incorrect.">
            <a:extLst>
              <a:ext uri="{FF2B5EF4-FFF2-40B4-BE49-F238E27FC236}">
                <a16:creationId xmlns:a16="http://schemas.microsoft.com/office/drawing/2014/main" id="{C7C501B2-5C5F-0392-75FF-AC6BB0FCC0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8907" y="2029314"/>
            <a:ext cx="2254641" cy="4012711"/>
          </a:xfrm>
          <a:prstGeom prst="rect">
            <a:avLst/>
          </a:prstGeom>
        </p:spPr>
      </p:pic>
      <p:pic>
        <p:nvPicPr>
          <p:cNvPr id="4" name="Picture 3" descr="A person with long hair and beard&#10;&#10;AI-generated content may be incorrect.">
            <a:extLst>
              <a:ext uri="{FF2B5EF4-FFF2-40B4-BE49-F238E27FC236}">
                <a16:creationId xmlns:a16="http://schemas.microsoft.com/office/drawing/2014/main" id="{C0FBAA48-D68E-2404-D6E4-25C7BC6F05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530" y="3138619"/>
            <a:ext cx="2680479" cy="2903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32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A1068-1EB5-63E1-6BA2-497558F06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Prevain</a:t>
            </a:r>
            <a:r>
              <a:rPr lang="en-US"/>
              <a:t> UG </a:t>
            </a:r>
            <a:r>
              <a:rPr lang="de-DE"/>
              <a:t>(haftungsbeschränkt)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262BA-93E1-FED6-81D6-F307425CE0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err="1"/>
              <a:t>Prevain</a:t>
            </a:r>
            <a:r>
              <a:rPr lang="en-GB"/>
              <a:t> Sitz in Köln.</a:t>
            </a:r>
          </a:p>
          <a:p>
            <a:r>
              <a:rPr lang="en-GB"/>
              <a:t>Knapp </a:t>
            </a:r>
            <a:r>
              <a:rPr lang="en-GB" dirty="0"/>
              <a:t>10</a:t>
            </a:r>
            <a:r>
              <a:rPr lang="en-GB"/>
              <a:t> Mitarbeiter.</a:t>
            </a:r>
          </a:p>
          <a:p>
            <a:r>
              <a:rPr lang="en-GB" err="1"/>
              <a:t>Spieleentwickler</a:t>
            </a:r>
            <a:r>
              <a:rPr lang="en-GB" dirty="0"/>
              <a:t>,</a:t>
            </a:r>
            <a:r>
              <a:rPr lang="en-GB"/>
              <a:t> </a:t>
            </a:r>
            <a:r>
              <a:rPr lang="en-GB" err="1"/>
              <a:t>Softwareentwickler</a:t>
            </a:r>
            <a:r>
              <a:rPr lang="en-GB" dirty="0"/>
              <a:t>, Marketing, </a:t>
            </a:r>
            <a:r>
              <a:rPr lang="en-GB" dirty="0" err="1"/>
              <a:t>Webdevelopment</a:t>
            </a:r>
            <a:r>
              <a:rPr lang="en-GB"/>
              <a:t>.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8D97F39-36FC-2BC9-E120-CAA457BF026D}"/>
              </a:ext>
            </a:extLst>
          </p:cNvPr>
          <p:cNvSpPr/>
          <p:nvPr/>
        </p:nvSpPr>
        <p:spPr>
          <a:xfrm>
            <a:off x="0" y="5755105"/>
            <a:ext cx="12191999" cy="11028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Kenan Messer, Noah Wolff, Firas </a:t>
            </a:r>
            <a:r>
              <a:rPr lang="en-US">
                <a:ea typeface="+mn-lt"/>
                <a:cs typeface="+mn-lt"/>
              </a:rPr>
              <a:t>Kanaan</a:t>
            </a:r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2C920C-A3DE-3265-FDF8-D85D880BB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8520" y="-1"/>
            <a:ext cx="2443480" cy="1860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009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33843-9E5C-96D1-3E95-F2964CF1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Projekt </a:t>
            </a:r>
            <a:r>
              <a:rPr lang="en-US" err="1"/>
              <a:t>ist-Zustand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71B00-94C6-768E-47D9-A67FF31697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err="1"/>
              <a:t>Social</a:t>
            </a:r>
            <a:r>
              <a:rPr lang="de-DE"/>
              <a:t>-Media-Accounts werden von Mitarbeitern individuell genutzt.</a:t>
            </a:r>
          </a:p>
          <a:p>
            <a:r>
              <a:rPr lang="de-DE"/>
              <a:t>Inhalte müssen pro Plattform einzeln gepostet werden.</a:t>
            </a:r>
          </a:p>
          <a:p>
            <a:r>
              <a:rPr lang="de-DE" b="1"/>
              <a:t>Übersicht fehlt</a:t>
            </a:r>
            <a:r>
              <a:rPr lang="de-DE"/>
              <a:t>: Wer ist wo eingeloggt? Welche Accounts sind aktiv?</a:t>
            </a:r>
          </a:p>
          <a:p>
            <a:r>
              <a:rPr lang="de-DE"/>
              <a:t>Persistente Logins sind nicht gegeben.</a:t>
            </a:r>
          </a:p>
          <a:p>
            <a:r>
              <a:rPr lang="de-DE" b="1"/>
              <a:t>Datenschutzproblem</a:t>
            </a:r>
            <a:r>
              <a:rPr lang="de-DE"/>
              <a:t>: keine klare DSGVO-konforme Lösung.</a:t>
            </a:r>
          </a:p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0F3C85-29C3-8BA0-4DDF-58EE6464DC7F}"/>
              </a:ext>
            </a:extLst>
          </p:cNvPr>
          <p:cNvSpPr/>
          <p:nvPr/>
        </p:nvSpPr>
        <p:spPr>
          <a:xfrm>
            <a:off x="0" y="5755105"/>
            <a:ext cx="12191999" cy="11028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Kenan Messer, Noah Wolff, Firas </a:t>
            </a:r>
            <a:r>
              <a:rPr lang="en-US">
                <a:ea typeface="+mn-lt"/>
                <a:cs typeface="+mn-lt"/>
              </a:rPr>
              <a:t>Kanaan</a:t>
            </a:r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FBC5EE-A5BE-752E-D4AC-D18F9DD3F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8520" y="-1"/>
            <a:ext cx="2443480" cy="1860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646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66D6D-B311-A9A4-4F63-280F14885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Projekt</a:t>
            </a:r>
            <a:r>
              <a:rPr lang="en-US"/>
              <a:t> </a:t>
            </a:r>
            <a:r>
              <a:rPr lang="en-US" err="1"/>
              <a:t>soll-Zustand</a:t>
            </a:r>
            <a:r>
              <a:rPr lang="en-US"/>
              <a:t>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87701-6C89-51F4-C914-A86DF24429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err="1"/>
              <a:t>Technisch</a:t>
            </a:r>
            <a:r>
              <a:rPr lang="en-US" sz="2400"/>
              <a:t>:</a:t>
            </a:r>
          </a:p>
          <a:p>
            <a:pPr lvl="1"/>
            <a:r>
              <a:rPr lang="en-US" sz="2000" err="1"/>
              <a:t>Sprachen</a:t>
            </a:r>
            <a:r>
              <a:rPr lang="en-US" sz="2000"/>
              <a:t> </a:t>
            </a:r>
            <a:r>
              <a:rPr lang="en-US" sz="2000" err="1"/>
              <a:t>wie</a:t>
            </a:r>
            <a:r>
              <a:rPr lang="en-US" sz="2000"/>
              <a:t> Node.js, MySQL und Python.</a:t>
            </a:r>
          </a:p>
          <a:p>
            <a:pPr lvl="1"/>
            <a:r>
              <a:rPr lang="de-DE" sz="2000"/>
              <a:t>Zentrale API als Schnittstelle zu Instagram, Facebook, TikTok, X.</a:t>
            </a:r>
            <a:endParaRPr lang="en-US" sz="2000"/>
          </a:p>
          <a:p>
            <a:r>
              <a:rPr lang="en-US" sz="2400"/>
              <a:t>Features:</a:t>
            </a:r>
          </a:p>
          <a:p>
            <a:pPr lvl="1"/>
            <a:r>
              <a:rPr lang="de-DE" sz="2000"/>
              <a:t>Content-Erstellung mit Titel, Beschreibung, Medien, Hashtags, Kommentarfunktion.</a:t>
            </a:r>
          </a:p>
          <a:p>
            <a:pPr lvl="1"/>
            <a:r>
              <a:rPr lang="de-DE" sz="2000"/>
              <a:t>Benutzerfreundliche Oberfläche mit Login und persistenter Cookie-Anmeldung.</a:t>
            </a:r>
            <a:endParaRPr lang="en-US" sz="2000"/>
          </a:p>
          <a:p>
            <a:r>
              <a:rPr lang="en-US" sz="2400" err="1"/>
              <a:t>Vorteile</a:t>
            </a:r>
            <a:r>
              <a:rPr lang="en-US" sz="2400"/>
              <a:t> und </a:t>
            </a:r>
            <a:r>
              <a:rPr lang="en-US" sz="2400" err="1"/>
              <a:t>Nutzen</a:t>
            </a:r>
            <a:r>
              <a:rPr lang="en-US" sz="2400"/>
              <a:t>:</a:t>
            </a:r>
          </a:p>
          <a:p>
            <a:pPr lvl="1"/>
            <a:r>
              <a:rPr lang="de-DE" sz="2000"/>
              <a:t>Zeitersparnis bei der Content-Erstellung.</a:t>
            </a:r>
          </a:p>
          <a:p>
            <a:pPr lvl="1"/>
            <a:r>
              <a:rPr lang="de-DE" sz="2000"/>
              <a:t>Skalierbar für zukünftige Plattformen.</a:t>
            </a:r>
          </a:p>
          <a:p>
            <a:pPr lvl="1"/>
            <a:r>
              <a:rPr lang="de-DE" sz="2000"/>
              <a:t>Mehr Sicherheit &amp; Transparenz durch Account-Management.</a:t>
            </a:r>
          </a:p>
          <a:p>
            <a:pPr lvl="1"/>
            <a:endParaRPr lang="en-US" sz="2000"/>
          </a:p>
          <a:p>
            <a:pPr lvl="1"/>
            <a:endParaRPr lang="en-US" sz="20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2F0285C-2353-C01D-D83A-FA782C446340}"/>
              </a:ext>
            </a:extLst>
          </p:cNvPr>
          <p:cNvSpPr/>
          <p:nvPr/>
        </p:nvSpPr>
        <p:spPr>
          <a:xfrm>
            <a:off x="0" y="5755105"/>
            <a:ext cx="12191999" cy="11028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Kenan Messer, Noah Wolff, Firas </a:t>
            </a:r>
            <a:r>
              <a:rPr lang="en-US">
                <a:ea typeface="+mn-lt"/>
                <a:cs typeface="+mn-lt"/>
              </a:rPr>
              <a:t>Kanaan</a:t>
            </a:r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45D5C1-E870-2BBE-28D7-09127B000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8520" y="-1"/>
            <a:ext cx="2443480" cy="1860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80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12D8C-3BC3-DA39-3E02-018257BAE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Projektrisiken</a:t>
            </a:r>
            <a:endParaRPr lang="en-US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7CDF8304-0CFE-3B08-4D37-01D2FB0C1A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5500906"/>
              </p:ext>
            </p:extLst>
          </p:nvPr>
        </p:nvGraphicFramePr>
        <p:xfrm>
          <a:off x="838200" y="1825625"/>
          <a:ext cx="10515600" cy="33418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403810840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62662937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95215888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014163876"/>
                    </a:ext>
                  </a:extLst>
                </a:gridCol>
              </a:tblGrid>
              <a:tr h="446203">
                <a:tc>
                  <a:txBody>
                    <a:bodyPr/>
                    <a:lstStyle/>
                    <a:p>
                      <a:r>
                        <a:rPr lang="en-US" sz="1600" err="1"/>
                        <a:t>Risikofaktor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Bedeutung(Projekt)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Wahrscheinlichkeit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Gegenmaßnahmen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783100"/>
                  </a:ext>
                </a:extLst>
              </a:tr>
              <a:tr h="446203">
                <a:tc>
                  <a:txBody>
                    <a:bodyPr/>
                    <a:lstStyle/>
                    <a:p>
                      <a:r>
                        <a:rPr lang="de-DE" sz="1600"/>
                        <a:t>Fehlende API-Vorkenntnisse.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Hoch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Mittel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Einarbeitung/Schulung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6802669"/>
                  </a:ext>
                </a:extLst>
              </a:tr>
              <a:tr h="446203">
                <a:tc>
                  <a:txBody>
                    <a:bodyPr/>
                    <a:lstStyle/>
                    <a:p>
                      <a:r>
                        <a:rPr lang="de-DE" sz="1600"/>
                        <a:t>DSGVO-Anforderungen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600"/>
                        <a:t>Hoch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600"/>
                        <a:t>Hoch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600"/>
                        <a:t>Rechtliche Prüfung, sichere Verschlüsselung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4455944"/>
                  </a:ext>
                </a:extLst>
              </a:tr>
              <a:tr h="446203">
                <a:tc>
                  <a:txBody>
                    <a:bodyPr/>
                    <a:lstStyle/>
                    <a:p>
                      <a:r>
                        <a:rPr lang="de-DE" sz="1600"/>
                        <a:t>Unterschiedliches IT-Know-how im Team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Mittel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Aufgaben klar trennen, Wissenstransfer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6784007"/>
                  </a:ext>
                </a:extLst>
              </a:tr>
              <a:tr h="446203">
                <a:tc>
                  <a:txBody>
                    <a:bodyPr/>
                    <a:lstStyle/>
                    <a:p>
                      <a:r>
                        <a:rPr lang="de-DE" sz="1600"/>
                        <a:t>Zeitliche Engpässe durch API-Limits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Hoch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Mittel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Zeitpuffer einplanen, Teilfunktionen priorisieren.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28047"/>
                  </a:ext>
                </a:extLst>
              </a:tr>
              <a:tr h="446203">
                <a:tc>
                  <a:txBody>
                    <a:bodyPr/>
                    <a:lstStyle/>
                    <a:p>
                      <a:r>
                        <a:rPr lang="de-DE" sz="1600"/>
                        <a:t>Abhängigkeit von externen Plattformen.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Mittel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Flexibles Plug-and-Play-Design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974252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79DE6FAA-2381-EFC6-B157-7A4339E3ACC6}"/>
              </a:ext>
            </a:extLst>
          </p:cNvPr>
          <p:cNvSpPr/>
          <p:nvPr/>
        </p:nvSpPr>
        <p:spPr>
          <a:xfrm>
            <a:off x="0" y="5755105"/>
            <a:ext cx="12191999" cy="11028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Kenan Messer, Noah Wolff, Firas </a:t>
            </a:r>
            <a:r>
              <a:rPr lang="en-US">
                <a:ea typeface="+mn-lt"/>
                <a:cs typeface="+mn-lt"/>
              </a:rPr>
              <a:t>Kanaan</a:t>
            </a:r>
            <a:endParaRPr lang="en-US"/>
          </a:p>
        </p:txBody>
      </p:sp>
      <p:pic>
        <p:nvPicPr>
          <p:cNvPr id="7" name="Picture 6" descr="A hexagons with letters and a computer&#10;&#10;AI-generated content may be incorrect.">
            <a:extLst>
              <a:ext uri="{FF2B5EF4-FFF2-40B4-BE49-F238E27FC236}">
                <a16:creationId xmlns:a16="http://schemas.microsoft.com/office/drawing/2014/main" id="{94E9F01B-C6C8-2512-87FD-AAF0FA1C1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8520" y="-1"/>
            <a:ext cx="2443480" cy="1860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470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68F9F-486C-DEF7-BD60-0BE44F7E2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Projektbewertung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4EF42-2399-16E5-358D-6EE4EE491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sz="2400" b="1"/>
              <a:t>Fachliches Niveau:</a:t>
            </a:r>
            <a:r>
              <a:rPr lang="de-DE" sz="2400"/>
              <a:t> anspruchsvoll.</a:t>
            </a:r>
          </a:p>
          <a:p>
            <a:r>
              <a:rPr lang="de-DE" sz="2400" b="1"/>
              <a:t>Zusammenarbeit im Team:</a:t>
            </a:r>
            <a:r>
              <a:rPr lang="de-DE" sz="2400"/>
              <a:t> machbar.</a:t>
            </a:r>
          </a:p>
          <a:p>
            <a:r>
              <a:rPr lang="de-DE" sz="2400" b="1"/>
              <a:t>Zusammenarbeit mit Betrieb:</a:t>
            </a:r>
            <a:r>
              <a:rPr lang="de-DE" sz="2400"/>
              <a:t> gesichert.</a:t>
            </a:r>
          </a:p>
          <a:p>
            <a:r>
              <a:rPr lang="de-DE" sz="2400" b="1"/>
              <a:t>Zeitliche Machbarkeit:</a:t>
            </a:r>
            <a:r>
              <a:rPr lang="de-DE" sz="2400"/>
              <a:t> kritisch, aber lösbar.</a:t>
            </a:r>
          </a:p>
          <a:p>
            <a:r>
              <a:rPr lang="de-DE" sz="2400" b="1"/>
              <a:t>Präsentierbarkeit am ITA-Forum:</a:t>
            </a:r>
            <a:r>
              <a:rPr lang="de-DE" sz="2400"/>
              <a:t> sehr gut.</a:t>
            </a:r>
          </a:p>
          <a:p>
            <a:r>
              <a:rPr lang="de-DE" sz="2400" b="1"/>
              <a:t>Projekt ist realisierbar, weil:</a:t>
            </a:r>
          </a:p>
          <a:p>
            <a:pPr lvl="1"/>
            <a:r>
              <a:rPr lang="de-DE" sz="2000"/>
              <a:t>Es einen klaren Mehrwert für den Betrieb liefert.</a:t>
            </a:r>
          </a:p>
          <a:p>
            <a:pPr lvl="1"/>
            <a:r>
              <a:rPr lang="de-DE" sz="2000"/>
              <a:t>Mitarbeiter entlastet und Prozesse automatisiert.</a:t>
            </a:r>
          </a:p>
          <a:p>
            <a:pPr lvl="1"/>
            <a:r>
              <a:rPr lang="de-DE" sz="2000"/>
              <a:t>Technisch mit Standard-Tools &amp; APIs umsetzbar ist.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970785A-7B90-E04D-0FEA-C59E1B8A8BF1}"/>
              </a:ext>
            </a:extLst>
          </p:cNvPr>
          <p:cNvSpPr/>
          <p:nvPr/>
        </p:nvSpPr>
        <p:spPr>
          <a:xfrm>
            <a:off x="0" y="5755105"/>
            <a:ext cx="12191999" cy="11028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Kenan Messer, Noah Wolff, Firas </a:t>
            </a:r>
            <a:r>
              <a:rPr lang="en-US">
                <a:ea typeface="+mn-lt"/>
                <a:cs typeface="+mn-lt"/>
              </a:rPr>
              <a:t>Kanaan</a:t>
            </a:r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EE192C-3FCD-8B48-54A2-D05F25D9D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8520" y="-1"/>
            <a:ext cx="2443480" cy="1860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016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9B2F3-2470-101A-47C4-9E1549B91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Fazit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2F006-0418-0E39-4BD7-43BBAD04D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Projekt </a:t>
            </a:r>
            <a:r>
              <a:rPr lang="en-US" err="1"/>
              <a:t>ist</a:t>
            </a:r>
            <a:r>
              <a:rPr lang="en-US"/>
              <a:t> </a:t>
            </a:r>
            <a:r>
              <a:rPr lang="en-US" err="1"/>
              <a:t>nutzenbringend</a:t>
            </a:r>
            <a:r>
              <a:rPr lang="en-US"/>
              <a:t> &amp; </a:t>
            </a:r>
            <a:r>
              <a:rPr lang="en-US" err="1"/>
              <a:t>umsetzbar</a:t>
            </a:r>
            <a:r>
              <a:rPr lang="en-US"/>
              <a:t>.</a:t>
            </a:r>
          </a:p>
          <a:p>
            <a:r>
              <a:rPr lang="en-US"/>
              <a:t>DSGVO-</a:t>
            </a:r>
            <a:r>
              <a:rPr lang="en-US" err="1"/>
              <a:t>konforme</a:t>
            </a:r>
            <a:r>
              <a:rPr lang="en-US"/>
              <a:t> und </a:t>
            </a:r>
            <a:r>
              <a:rPr lang="en-US" err="1"/>
              <a:t>sichere</a:t>
            </a:r>
            <a:r>
              <a:rPr lang="en-US"/>
              <a:t> </a:t>
            </a:r>
            <a:r>
              <a:rPr lang="en-US" err="1"/>
              <a:t>Lösung</a:t>
            </a:r>
            <a:r>
              <a:rPr lang="en-US"/>
              <a:t> für Social-Media-Management.</a:t>
            </a:r>
          </a:p>
          <a:p>
            <a:r>
              <a:rPr lang="en-US"/>
              <a:t>Team + </a:t>
            </a:r>
            <a:r>
              <a:rPr lang="en-US" err="1"/>
              <a:t>Betrieb</a:t>
            </a:r>
            <a:r>
              <a:rPr lang="en-US"/>
              <a:t> </a:t>
            </a:r>
            <a:r>
              <a:rPr lang="en-US" err="1"/>
              <a:t>aktiv</a:t>
            </a:r>
            <a:r>
              <a:rPr lang="en-US"/>
              <a:t> </a:t>
            </a:r>
            <a:r>
              <a:rPr lang="en-US" err="1"/>
              <a:t>eingebunden</a:t>
            </a:r>
            <a:r>
              <a:rPr lang="en-US"/>
              <a:t>.</a:t>
            </a:r>
          </a:p>
          <a:p>
            <a:r>
              <a:rPr lang="en-US"/>
              <a:t>Gute </a:t>
            </a:r>
            <a:r>
              <a:rPr lang="en-US" err="1"/>
              <a:t>Präsentationsmöglichkeit</a:t>
            </a:r>
            <a:r>
              <a:rPr lang="en-US"/>
              <a:t> am ITA-Forum.</a:t>
            </a:r>
          </a:p>
          <a:p>
            <a:r>
              <a:rPr lang="en-US" err="1"/>
              <a:t>Ausblick</a:t>
            </a:r>
            <a:r>
              <a:rPr lang="en-US"/>
              <a:t>: </a:t>
            </a:r>
            <a:r>
              <a:rPr lang="en-US" err="1"/>
              <a:t>Erweiterungen</a:t>
            </a:r>
            <a:r>
              <a:rPr lang="en-US"/>
              <a:t> </a:t>
            </a:r>
            <a:r>
              <a:rPr lang="en-US" err="1"/>
              <a:t>möglich</a:t>
            </a:r>
            <a:r>
              <a:rPr lang="en-US"/>
              <a:t> (Analytics, </a:t>
            </a:r>
            <a:r>
              <a:rPr lang="en-US" err="1"/>
              <a:t>Planungskalender</a:t>
            </a:r>
            <a:r>
              <a:rPr lang="en-US"/>
              <a:t>).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95D87C-9072-C007-F4D9-CA5077CD4B06}"/>
              </a:ext>
            </a:extLst>
          </p:cNvPr>
          <p:cNvSpPr/>
          <p:nvPr/>
        </p:nvSpPr>
        <p:spPr>
          <a:xfrm>
            <a:off x="0" y="5755105"/>
            <a:ext cx="12191999" cy="11028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Kenan Messer, Noah Wolff, Firas </a:t>
            </a:r>
            <a:r>
              <a:rPr lang="en-US">
                <a:ea typeface="+mn-lt"/>
                <a:cs typeface="+mn-lt"/>
              </a:rPr>
              <a:t>Kanaan</a:t>
            </a:r>
            <a:endParaRPr lang="en-US"/>
          </a:p>
        </p:txBody>
      </p:sp>
      <p:pic>
        <p:nvPicPr>
          <p:cNvPr id="7" name="Picture 6" descr="A hexagons with letters and a computer&#10;&#10;AI-generated content may be incorrect.">
            <a:extLst>
              <a:ext uri="{FF2B5EF4-FFF2-40B4-BE49-F238E27FC236}">
                <a16:creationId xmlns:a16="http://schemas.microsoft.com/office/drawing/2014/main" id="{7431FFB9-4674-7FA9-6B44-1BB1362B8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8520" y="-1"/>
            <a:ext cx="2443480" cy="1860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1661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E4DDAA34DB6E344970B8A724A36BB41" ma:contentTypeVersion="12" ma:contentTypeDescription="Ein neues Dokument erstellen." ma:contentTypeScope="" ma:versionID="5054d2a1ec4765371968a1ae31dfcd5c">
  <xsd:schema xmlns:xsd="http://www.w3.org/2001/XMLSchema" xmlns:xs="http://www.w3.org/2001/XMLSchema" xmlns:p="http://schemas.microsoft.com/office/2006/metadata/properties" xmlns:ns3="51a9d8bb-d674-49d0-9f6e-0cc209511236" xmlns:ns4="2ca18b70-85a9-46ef-8508-e56ae4548e9e" targetNamespace="http://schemas.microsoft.com/office/2006/metadata/properties" ma:root="true" ma:fieldsID="49fedd1157e52243df2774a2ccf012d8" ns3:_="" ns4:_="">
    <xsd:import namespace="51a9d8bb-d674-49d0-9f6e-0cc209511236"/>
    <xsd:import namespace="2ca18b70-85a9-46ef-8508-e56ae4548e9e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  <xsd:element ref="ns3:MediaServiceSystemTag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a9d8bb-d674-49d0-9f6e-0cc209511236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a18b70-85a9-46ef-8508-e56ae4548e9e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Freigabehinweis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1a9d8bb-d674-49d0-9f6e-0cc209511236" xsi:nil="true"/>
  </documentManagement>
</p:properties>
</file>

<file path=customXml/itemProps1.xml><?xml version="1.0" encoding="utf-8"?>
<ds:datastoreItem xmlns:ds="http://schemas.openxmlformats.org/officeDocument/2006/customXml" ds:itemID="{865FB784-CDF0-4EC3-A7AD-DE53BD2101E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E0E906D-7E11-481F-8736-8852170167D6}">
  <ds:schemaRefs>
    <ds:schemaRef ds:uri="2ca18b70-85a9-46ef-8508-e56ae4548e9e"/>
    <ds:schemaRef ds:uri="51a9d8bb-d674-49d0-9f6e-0cc20951123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3BEAAA7-A409-4DE1-A1C7-CE1FACE75A08}">
  <ds:schemaRefs>
    <ds:schemaRef ds:uri="http://schemas.microsoft.com/office/2006/documentManagement/types"/>
    <ds:schemaRef ds:uri="51a9d8bb-d674-49d0-9f6e-0cc209511236"/>
    <ds:schemaRef ds:uri="http://purl.org/dc/terms/"/>
    <ds:schemaRef ds:uri="http://purl.org/dc/dcmitype/"/>
    <ds:schemaRef ds:uri="http://schemas.microsoft.com/office/2006/metadata/properties"/>
    <ds:schemaRef ds:uri="2ca18b70-85a9-46ef-8508-e56ae4548e9e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351</Words>
  <Application>Microsoft Office PowerPoint</Application>
  <PresentationFormat>Widescreen</PresentationFormat>
  <Paragraphs>74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PREVAIN</vt:lpstr>
      <vt:lpstr>Mitglieder</vt:lpstr>
      <vt:lpstr>Prevain UG (haftungsbeschränkt)</vt:lpstr>
      <vt:lpstr>Projekt ist-Zustand</vt:lpstr>
      <vt:lpstr>Projekt soll-Zustand </vt:lpstr>
      <vt:lpstr>Projektrisiken</vt:lpstr>
      <vt:lpstr>Projektbewertung</vt:lpstr>
      <vt:lpstr>Fazit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Kenan Messer</dc:creator>
  <cp:lastModifiedBy>Kenan Messer</cp:lastModifiedBy>
  <cp:revision>2</cp:revision>
  <dcterms:created xsi:type="dcterms:W3CDTF">2025-09-09T09:02:01Z</dcterms:created>
  <dcterms:modified xsi:type="dcterms:W3CDTF">2025-09-16T06:16:26Z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0x0101000E4DDAA34DB6E344970B8A724A36BB41</vt:lpwstr>
  </property>
</Properties>
</file>